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6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scatterChart>
        <c:scatterStyle val="smoothMarker"/>
        <c:ser>
          <c:idx val="0"/>
          <c:order val="0"/>
          <c:tx>
            <c:strRef>
              <c:f>Sheet1!$C$3</c:f>
              <c:strCache>
                <c:ptCount val="1"/>
                <c:pt idx="0">
                  <c:v>% of Innovation</c:v>
                </c:pt>
              </c:strCache>
            </c:strRef>
          </c:tx>
          <c:marker>
            <c:symbol val="none"/>
          </c:marker>
          <c:trendline>
            <c:trendlineType val="linear"/>
          </c:trendline>
          <c:xVal>
            <c:numRef>
              <c:f>Sheet1!$B$4:$B$15</c:f>
              <c:numCache>
                <c:formatCode>General</c:formatCode>
                <c:ptCount val="12"/>
                <c:pt idx="0">
                  <c:v>1987</c:v>
                </c:pt>
                <c:pt idx="1">
                  <c:v>1991</c:v>
                </c:pt>
                <c:pt idx="2">
                  <c:v>1992</c:v>
                </c:pt>
                <c:pt idx="3">
                  <c:v>1997</c:v>
                </c:pt>
                <c:pt idx="4">
                  <c:v>1998</c:v>
                </c:pt>
                <c:pt idx="5">
                  <c:v>2000</c:v>
                </c:pt>
                <c:pt idx="6">
                  <c:v>2001</c:v>
                </c:pt>
                <c:pt idx="7">
                  <c:v>2002</c:v>
                </c:pt>
                <c:pt idx="8">
                  <c:v>2003</c:v>
                </c:pt>
                <c:pt idx="9">
                  <c:v>2004</c:v>
                </c:pt>
                <c:pt idx="10">
                  <c:v>2006</c:v>
                </c:pt>
                <c:pt idx="11">
                  <c:v>2009</c:v>
                </c:pt>
              </c:numCache>
            </c:numRef>
          </c:xVal>
          <c:yVal>
            <c:numRef>
              <c:f>Sheet1!$C$4:$C$15</c:f>
              <c:numCache>
                <c:formatCode>General</c:formatCode>
                <c:ptCount val="12"/>
                <c:pt idx="0">
                  <c:v>0</c:v>
                </c:pt>
                <c:pt idx="1">
                  <c:v>3</c:v>
                </c:pt>
                <c:pt idx="2">
                  <c:v>7</c:v>
                </c:pt>
                <c:pt idx="3">
                  <c:v>20</c:v>
                </c:pt>
                <c:pt idx="4">
                  <c:v>22</c:v>
                </c:pt>
                <c:pt idx="5">
                  <c:v>24</c:v>
                </c:pt>
                <c:pt idx="6">
                  <c:v>30</c:v>
                </c:pt>
                <c:pt idx="7">
                  <c:v>45</c:v>
                </c:pt>
                <c:pt idx="8">
                  <c:v>75</c:v>
                </c:pt>
                <c:pt idx="9">
                  <c:v>80</c:v>
                </c:pt>
                <c:pt idx="10">
                  <c:v>90</c:v>
                </c:pt>
                <c:pt idx="11">
                  <c:v>90</c:v>
                </c:pt>
              </c:numCache>
            </c:numRef>
          </c:yVal>
          <c:smooth val="1"/>
        </c:ser>
        <c:axId val="65464192"/>
        <c:axId val="68665728"/>
      </c:scatterChart>
      <c:valAx>
        <c:axId val="65464192"/>
        <c:scaling>
          <c:orientation val="minMax"/>
        </c:scaling>
        <c:axPos val="b"/>
        <c:majorGridlines/>
        <c:minorGridlines/>
        <c:title>
          <c:tx>
            <c:rich>
              <a:bodyPr/>
              <a:lstStyle/>
              <a:p>
                <a:pPr>
                  <a:defRPr/>
                </a:pPr>
                <a:r>
                  <a:rPr lang="en-US"/>
                  <a:t>Time</a:t>
                </a:r>
              </a:p>
            </c:rich>
          </c:tx>
          <c:layout/>
        </c:title>
        <c:numFmt formatCode="General" sourceLinked="1"/>
        <c:tickLblPos val="nextTo"/>
        <c:crossAx val="68665728"/>
        <c:crosses val="autoZero"/>
        <c:crossBetween val="midCat"/>
      </c:valAx>
      <c:valAx>
        <c:axId val="68665728"/>
        <c:scaling>
          <c:orientation val="minMax"/>
        </c:scaling>
        <c:axPos val="l"/>
        <c:majorGridlines/>
        <c:minorGridlines/>
        <c:title>
          <c:tx>
            <c:rich>
              <a:bodyPr/>
              <a:lstStyle/>
              <a:p>
                <a:pPr>
                  <a:defRPr/>
                </a:pPr>
                <a:r>
                  <a:rPr lang="en-US"/>
                  <a:t>%</a:t>
                </a:r>
                <a:r>
                  <a:rPr lang="en-US" baseline="0"/>
                  <a:t> of Innovation</a:t>
                </a:r>
                <a:endParaRPr lang="en-US"/>
              </a:p>
            </c:rich>
          </c:tx>
          <c:layout/>
        </c:title>
        <c:numFmt formatCode="General" sourceLinked="1"/>
        <c:tickLblPos val="nextTo"/>
        <c:crossAx val="65464192"/>
        <c:crosses val="autoZero"/>
        <c:crossBetween val="midCat"/>
      </c:valAx>
    </c:plotArea>
    <c:legend>
      <c:legendPos val="r"/>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5E15D-EFAA-4138-97B5-9C5B7A259770}" type="datetimeFigureOut">
              <a:rPr lang="en-US" smtClean="0"/>
              <a:pPr/>
              <a:t>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B69126-3CF9-4DBC-81EA-219E2301805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B69126-3CF9-4DBC-81EA-219E2301805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B69126-3CF9-4DBC-81EA-219E2301805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888FA-BF0B-4DD7-8C1A-802A02780881}"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888FA-BF0B-4DD7-8C1A-802A02780881}"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F888FA-BF0B-4DD7-8C1A-802A02780881}"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888FA-BF0B-4DD7-8C1A-802A02780881}" type="datetimeFigureOut">
              <a:rPr lang="en-US" smtClean="0"/>
              <a:pPr/>
              <a:t>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888FA-BF0B-4DD7-8C1A-802A02780881}" type="datetimeFigureOut">
              <a:rPr lang="en-US" smtClean="0"/>
              <a:pPr/>
              <a:t>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888FA-BF0B-4DD7-8C1A-802A02780881}" type="datetimeFigureOut">
              <a:rPr lang="en-US" smtClean="0"/>
              <a:pPr/>
              <a:t>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888FA-BF0B-4DD7-8C1A-802A02780881}"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72D59-0D7A-4DAD-A1EF-D38E52DA7B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F888FA-BF0B-4DD7-8C1A-802A02780881}" type="datetimeFigureOut">
              <a:rPr lang="en-US" smtClean="0"/>
              <a:pPr/>
              <a:t>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572D59-0D7A-4DAD-A1EF-D38E52DA7B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2.smarttech.com/st/en-US/Products/SMART+Boards/Front+projection/SBD600/default.h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2.smarttech.com/st/en-US/Products/SMART+Response/default.htm"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hyperlink" Target="http://www2.smarttech.com/st/en-US/Products/SMART+Slate/default.htm" TargetMode="Externa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marttech.com/government/military.as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marttech.com/government/government.asp"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corporate.smarttech.com/demos.asp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marttech.com/government/index.asp"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2.smarttech.com/st/en-US/Corporate/Custom+solution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Interactive_whiteboard"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hyperlink" Target="http://www.smartboards.com/index.php?list=product&amp;method=showdetails&amp;rollid=8323" TargetMode="External"/><Relationship Id="rId4" Type="http://schemas.openxmlformats.org/officeDocument/2006/relationships/hyperlink" Target="http://en.wikipedia.org/wiki/SMART_Technologies"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2.smarttech.com/st/en-US/Products/SMART+Ideas/default.htm" TargetMode="External"/><Relationship Id="rId7" Type="http://schemas.openxmlformats.org/officeDocument/2006/relationships/hyperlink" Target="http://tusdstats.tusd.k12.az.us/planning/surveys/online/exsums/smrtbrd.asp"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n.wikipedia.org/wiki/SMART_Board" TargetMode="External"/><Relationship Id="rId5" Type="http://schemas.openxmlformats.org/officeDocument/2006/relationships/hyperlink" Target="http://smarttech.com/" TargetMode="Externa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SMART Board Dual Touch">
            <a:hlinkClick r:id="rId3"/>
          </p:cNvPr>
          <p:cNvPicPr>
            <a:picLocks noChangeAspect="1" noChangeArrowheads="1"/>
          </p:cNvPicPr>
          <p:nvPr/>
        </p:nvPicPr>
        <p:blipFill>
          <a:blip r:embed="rId4" cstate="print"/>
          <a:srcRect/>
          <a:stretch>
            <a:fillRect/>
          </a:stretch>
        </p:blipFill>
        <p:spPr bwMode="auto">
          <a:xfrm>
            <a:off x="228600" y="3962400"/>
            <a:ext cx="3213463" cy="2743200"/>
          </a:xfrm>
          <a:prstGeom prst="rect">
            <a:avLst/>
          </a:prstGeom>
          <a:noFill/>
        </p:spPr>
      </p:pic>
      <p:pic>
        <p:nvPicPr>
          <p:cNvPr id="12294" name="Picture 6" descr="Notebook 10"/>
          <p:cNvPicPr>
            <a:picLocks noChangeAspect="1" noChangeArrowheads="1"/>
          </p:cNvPicPr>
          <p:nvPr/>
        </p:nvPicPr>
        <p:blipFill>
          <a:blip r:embed="rId5" cstate="print"/>
          <a:srcRect/>
          <a:stretch>
            <a:fillRect/>
          </a:stretch>
        </p:blipFill>
        <p:spPr bwMode="auto">
          <a:xfrm>
            <a:off x="2590800" y="0"/>
            <a:ext cx="3429000" cy="2571751"/>
          </a:xfrm>
          <a:prstGeom prst="rect">
            <a:avLst/>
          </a:prstGeom>
          <a:noFill/>
        </p:spPr>
      </p:pic>
      <p:sp>
        <p:nvSpPr>
          <p:cNvPr id="2" name="Title 1"/>
          <p:cNvSpPr>
            <a:spLocks noGrp="1"/>
          </p:cNvSpPr>
          <p:nvPr>
            <p:ph type="ctrTitle"/>
          </p:nvPr>
        </p:nvSpPr>
        <p:spPr/>
        <p:txBody>
          <a:bodyPr/>
          <a:lstStyle/>
          <a:p>
            <a:r>
              <a:rPr lang="en-US" dirty="0" err="1" smtClean="0"/>
              <a:t>Smartboards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Willetta</a:t>
            </a:r>
            <a:r>
              <a:rPr lang="en-US" dirty="0" smtClean="0"/>
              <a:t> J. Jackson</a:t>
            </a:r>
          </a:p>
          <a:p>
            <a:r>
              <a:rPr lang="en-US" dirty="0" smtClean="0"/>
              <a:t>EDUC 8841</a:t>
            </a:r>
          </a:p>
          <a:p>
            <a:r>
              <a:rPr lang="en-US" dirty="0" smtClean="0"/>
              <a:t>Walden University</a:t>
            </a:r>
          </a:p>
          <a:p>
            <a:endParaRPr lang="en-US" dirty="0"/>
          </a:p>
        </p:txBody>
      </p:sp>
      <p:pic>
        <p:nvPicPr>
          <p:cNvPr id="12292" name="Picture 4" descr="Flat-panel displays"/>
          <p:cNvPicPr>
            <a:picLocks noChangeAspect="1" noChangeArrowheads="1"/>
          </p:cNvPicPr>
          <p:nvPr/>
        </p:nvPicPr>
        <p:blipFill>
          <a:blip r:embed="rId6" cstate="print"/>
          <a:srcRect/>
          <a:stretch>
            <a:fillRect/>
          </a:stretch>
        </p:blipFill>
        <p:spPr bwMode="auto">
          <a:xfrm>
            <a:off x="6452588" y="4343400"/>
            <a:ext cx="2691412" cy="212621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7" name="Content Placeholder 6"/>
          <p:cNvSpPr>
            <a:spLocks noGrp="1"/>
          </p:cNvSpPr>
          <p:nvPr>
            <p:ph sz="half" idx="1"/>
          </p:nvPr>
        </p:nvSpPr>
        <p:spPr>
          <a:xfrm>
            <a:off x="457200" y="1447800"/>
            <a:ext cx="4038600" cy="4525963"/>
          </a:xfrm>
        </p:spPr>
        <p:txBody>
          <a:bodyPr>
            <a:noAutofit/>
          </a:bodyPr>
          <a:lstStyle/>
          <a:p>
            <a:r>
              <a:rPr lang="en-US" sz="1400" b="1" dirty="0" smtClean="0"/>
              <a:t>2004  SMART Technologies Inc. facilitates cutting-edge research at Georgia Tech</a:t>
            </a:r>
            <a:r>
              <a:rPr lang="en-US" sz="1400" dirty="0" smtClean="0"/>
              <a:t> The world's largest SMART Board interactive whiteboard is facilitating research into virtual rear projection (VRP), a breakthrough in front-projection technology, at the Georgia Institute of Technology.</a:t>
            </a:r>
          </a:p>
          <a:p>
            <a:r>
              <a:rPr lang="en-US" sz="1400" b="1" dirty="0" smtClean="0"/>
              <a:t>2005  Lifetime Achievement Canada Export Award</a:t>
            </a:r>
            <a:r>
              <a:rPr lang="en-US" sz="1400" dirty="0" smtClean="0"/>
              <a:t> This prestigious national award acknowledges SMART for its significant contribution to Canada's economy and highlights excellence in global competitiveness.</a:t>
            </a:r>
          </a:p>
          <a:p>
            <a:r>
              <a:rPr lang="en-US" sz="1400" b="1" dirty="0" smtClean="0"/>
              <a:t>2005  SMART launches database of K-12 lesson activities correlated to state standards</a:t>
            </a:r>
            <a:r>
              <a:rPr lang="en-US" sz="1400" dirty="0" smtClean="0"/>
              <a:t> SMART is first interactive whiteboard company to enable educators to browse content by curriculum standards.</a:t>
            </a:r>
          </a:p>
          <a:p>
            <a:r>
              <a:rPr lang="en-US" sz="1400" b="1" dirty="0" smtClean="0"/>
              <a:t>2006  Notebook software wins prestigious Comenius </a:t>
            </a:r>
            <a:r>
              <a:rPr lang="en-US" sz="1400" b="1" dirty="0" err="1" smtClean="0"/>
              <a:t>EduMedia</a:t>
            </a:r>
            <a:r>
              <a:rPr lang="en-US" sz="1400" b="1" dirty="0" smtClean="0"/>
              <a:t> Signet award</a:t>
            </a:r>
            <a:r>
              <a:rPr lang="en-US" sz="1400" dirty="0" smtClean="0"/>
              <a:t> Notebook software wins this prestigious award for exemplary education media – the first time that a software product for interactive whiteboards has been recognized by the society.</a:t>
            </a:r>
          </a:p>
          <a:p>
            <a:endParaRPr lang="en-US" sz="1400" dirty="0"/>
          </a:p>
        </p:txBody>
      </p:sp>
      <p:sp>
        <p:nvSpPr>
          <p:cNvPr id="8" name="Content Placeholder 7"/>
          <p:cNvSpPr>
            <a:spLocks noGrp="1"/>
          </p:cNvSpPr>
          <p:nvPr>
            <p:ph sz="half" idx="2"/>
          </p:nvPr>
        </p:nvSpPr>
        <p:spPr>
          <a:xfrm>
            <a:off x="4648200" y="1447800"/>
            <a:ext cx="4191000" cy="4525963"/>
          </a:xfrm>
        </p:spPr>
        <p:txBody>
          <a:bodyPr>
            <a:noAutofit/>
          </a:bodyPr>
          <a:lstStyle/>
          <a:p>
            <a:r>
              <a:rPr lang="en-US" sz="1400" b="1" dirty="0" smtClean="0"/>
              <a:t>2006  SMART named Canada’s 50 Best Managed Companies for eighth consecutive year</a:t>
            </a:r>
            <a:r>
              <a:rPr lang="en-US" sz="1400" dirty="0" smtClean="0"/>
              <a:t> First named one of Canada’s 50 Best Managed Companies in 1996, SMART achieved Platinum Club status in 2004. This latest award marks the eighth consecutive year the company has been awarded the 50 Best distinction.</a:t>
            </a:r>
          </a:p>
          <a:p>
            <a:r>
              <a:rPr lang="en-US" sz="1400" b="1" dirty="0" smtClean="0"/>
              <a:t>2006  SMART launches new </a:t>
            </a:r>
            <a:r>
              <a:rPr lang="en-US" sz="1400" b="1" dirty="0" err="1" smtClean="0"/>
              <a:t>Sympodium</a:t>
            </a:r>
            <a:r>
              <a:rPr lang="en-US" sz="1400" b="1" dirty="0" smtClean="0"/>
              <a:t> products</a:t>
            </a:r>
            <a:r>
              <a:rPr lang="en-US" sz="1400" dirty="0" smtClean="0"/>
              <a:t> SMART introduces the </a:t>
            </a:r>
            <a:r>
              <a:rPr lang="en-US" sz="1400" dirty="0" err="1" smtClean="0"/>
              <a:t>Sympodium</a:t>
            </a:r>
            <a:r>
              <a:rPr lang="en-US" sz="1400" dirty="0" smtClean="0"/>
              <a:t>™ ID350 and ID370 interactive pen displays.</a:t>
            </a:r>
          </a:p>
          <a:p>
            <a:r>
              <a:rPr lang="en-US" sz="1400" b="1" dirty="0" smtClean="0"/>
              <a:t>2006  SMART releases Notebook software version 9.5</a:t>
            </a:r>
            <a:r>
              <a:rPr lang="en-US" sz="1400" dirty="0" smtClean="0"/>
              <a:t> Version 9.5 becomes the first cross-platform version of award-winning Notebook collaborative learning software, supporting Microsoft Windows, Mac OS and Linux.</a:t>
            </a:r>
          </a:p>
          <a:p>
            <a:r>
              <a:rPr lang="en-US" sz="1400" b="1" dirty="0" smtClean="0"/>
              <a:t>2007  SMART launches </a:t>
            </a:r>
            <a:r>
              <a:rPr lang="en-US" sz="1400" b="1" dirty="0" err="1" smtClean="0"/>
              <a:t>Senteo</a:t>
            </a:r>
            <a:r>
              <a:rPr lang="en-US" sz="1400" b="1" dirty="0" smtClean="0"/>
              <a:t> student response system</a:t>
            </a:r>
            <a:r>
              <a:rPr lang="en-US" sz="1400" dirty="0" smtClean="0"/>
              <a:t> The system includes a handheld device for each student in a classroom and a central receiver that allows teachers to send information out to each device and receive information back from each student. The system increases one-to-one interaction by allowing teachers to survey and engage students and collect responses to personalize the learning environment.</a:t>
            </a:r>
          </a:p>
          <a:p>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7" name="Content Placeholder 6"/>
          <p:cNvSpPr>
            <a:spLocks noGrp="1"/>
          </p:cNvSpPr>
          <p:nvPr>
            <p:ph sz="half" idx="1"/>
          </p:nvPr>
        </p:nvSpPr>
        <p:spPr>
          <a:xfrm>
            <a:off x="457200" y="1447800"/>
            <a:ext cx="4038600" cy="4525963"/>
          </a:xfrm>
        </p:spPr>
        <p:txBody>
          <a:bodyPr>
            <a:noAutofit/>
          </a:bodyPr>
          <a:lstStyle/>
          <a:p>
            <a:r>
              <a:rPr lang="en-US" sz="1400" b="1" dirty="0" smtClean="0"/>
              <a:t>2007  SMART introduces Notebook interactive viewer</a:t>
            </a:r>
            <a:r>
              <a:rPr lang="en-US" sz="1400" dirty="0" smtClean="0"/>
              <a:t> The new viewer enables sharing of Notebook files with anyone (even those without Notebook collaborative learning software), and can be used to present material on any brand of interactive whiteboard.</a:t>
            </a:r>
          </a:p>
          <a:p>
            <a:r>
              <a:rPr lang="en-US" sz="1400" b="1" dirty="0" smtClean="0"/>
              <a:t>2007  SMART wins 2007–2010 </a:t>
            </a:r>
            <a:r>
              <a:rPr lang="en-US" sz="1400" b="1" dirty="0" err="1" smtClean="0"/>
              <a:t>Worlddidac</a:t>
            </a:r>
            <a:r>
              <a:rPr lang="en-US" sz="1400" b="1" dirty="0" smtClean="0"/>
              <a:t> Quality Charter Accreditation</a:t>
            </a:r>
            <a:r>
              <a:rPr lang="en-US" sz="1400" dirty="0" smtClean="0"/>
              <a:t> The </a:t>
            </a:r>
            <a:r>
              <a:rPr lang="en-US" sz="1400" dirty="0" err="1" smtClean="0"/>
              <a:t>Worlddidac</a:t>
            </a:r>
            <a:r>
              <a:rPr lang="en-US" sz="1400" dirty="0" smtClean="0"/>
              <a:t> Foundation is an independent, international trade association for the education market. This award certifies companies that demonstrate a strong understanding of educators’ needs.</a:t>
            </a:r>
          </a:p>
          <a:p>
            <a:r>
              <a:rPr lang="en-US" sz="1400" b="1" dirty="0" smtClean="0"/>
              <a:t>2007  SMART co-founder wins outstanding achievement award from ERA</a:t>
            </a:r>
            <a:r>
              <a:rPr lang="en-US" sz="1400" dirty="0" smtClean="0"/>
              <a:t> Executive chairman and co-founder, David Martin, receives Outstanding Achievement Award at the British Education Suppliers Education Resource Awards for inventing the interactive whiteboard and “changing the nature of what happens in classrooms all over the world.”</a:t>
            </a:r>
          </a:p>
          <a:p>
            <a:endParaRPr lang="en-US" sz="1400" dirty="0"/>
          </a:p>
        </p:txBody>
      </p:sp>
      <p:pic>
        <p:nvPicPr>
          <p:cNvPr id="2050" name="Picture 2" descr="SMART Response">
            <a:hlinkClick r:id="rId3"/>
          </p:cNvPr>
          <p:cNvPicPr>
            <a:picLocks noChangeAspect="1" noChangeArrowheads="1"/>
          </p:cNvPicPr>
          <p:nvPr/>
        </p:nvPicPr>
        <p:blipFill>
          <a:blip r:embed="rId4" cstate="print"/>
          <a:srcRect/>
          <a:stretch>
            <a:fillRect/>
          </a:stretch>
        </p:blipFill>
        <p:spPr bwMode="auto">
          <a:xfrm>
            <a:off x="5638800" y="1524000"/>
            <a:ext cx="2057398" cy="2057400"/>
          </a:xfrm>
          <a:prstGeom prst="rect">
            <a:avLst/>
          </a:prstGeom>
          <a:noFill/>
        </p:spPr>
      </p:pic>
      <p:pic>
        <p:nvPicPr>
          <p:cNvPr id="2052" name="Picture 4" descr="SMART Slate">
            <a:hlinkClick r:id="rId5"/>
          </p:cNvPr>
          <p:cNvPicPr>
            <a:picLocks noChangeAspect="1" noChangeArrowheads="1"/>
          </p:cNvPicPr>
          <p:nvPr/>
        </p:nvPicPr>
        <p:blipFill>
          <a:blip r:embed="rId6" cstate="print"/>
          <a:srcRect/>
          <a:stretch>
            <a:fillRect/>
          </a:stretch>
        </p:blipFill>
        <p:spPr bwMode="auto">
          <a:xfrm>
            <a:off x="6781800" y="4191000"/>
            <a:ext cx="1828800" cy="159090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381000"/>
            <a:ext cx="2031069" cy="769441"/>
          </a:xfrm>
          <a:prstGeom prst="rect">
            <a:avLst/>
          </a:prstGeom>
        </p:spPr>
        <p:txBody>
          <a:bodyPr wrap="none">
            <a:spAutoFit/>
          </a:bodyPr>
          <a:lstStyle/>
          <a:p>
            <a:r>
              <a:rPr lang="en-US" sz="4400" dirty="0" smtClean="0"/>
              <a:t>S Curve </a:t>
            </a:r>
            <a:endParaRPr lang="en-US" sz="4400" dirty="0"/>
          </a:p>
        </p:txBody>
      </p:sp>
      <p:graphicFrame>
        <p:nvGraphicFramePr>
          <p:cNvPr id="3" name="Chart 2"/>
          <p:cNvGraphicFramePr/>
          <p:nvPr/>
        </p:nvGraphicFramePr>
        <p:xfrm>
          <a:off x="1143000" y="1371600"/>
          <a:ext cx="6629400" cy="4648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 and Early Adopters</a:t>
            </a:r>
            <a:endParaRPr lang="en-US" dirty="0"/>
          </a:p>
        </p:txBody>
      </p:sp>
      <p:sp>
        <p:nvSpPr>
          <p:cNvPr id="3" name="Content Placeholder 2"/>
          <p:cNvSpPr>
            <a:spLocks noGrp="1"/>
          </p:cNvSpPr>
          <p:nvPr>
            <p:ph idx="1"/>
          </p:nvPr>
        </p:nvSpPr>
        <p:spPr/>
        <p:txBody>
          <a:bodyPr>
            <a:normAutofit lnSpcReduction="10000"/>
          </a:bodyPr>
          <a:lstStyle/>
          <a:p>
            <a:r>
              <a:rPr lang="en-US" dirty="0" smtClean="0"/>
              <a:t>Educators with a need to give lectures at a distance</a:t>
            </a:r>
          </a:p>
          <a:p>
            <a:r>
              <a:rPr lang="en-US" dirty="0" smtClean="0"/>
              <a:t>Business Leaders</a:t>
            </a:r>
          </a:p>
          <a:p>
            <a:r>
              <a:rPr lang="en-US" dirty="0" smtClean="0"/>
              <a:t>Presenters</a:t>
            </a:r>
          </a:p>
          <a:p>
            <a:r>
              <a:rPr lang="en-US" dirty="0" smtClean="0"/>
              <a:t>Speakers</a:t>
            </a:r>
          </a:p>
          <a:p>
            <a:r>
              <a:rPr lang="en-US" dirty="0" smtClean="0"/>
              <a:t>Group Meetings</a:t>
            </a:r>
          </a:p>
          <a:p>
            <a:r>
              <a:rPr lang="en-US" dirty="0" smtClean="0"/>
              <a:t>Government </a:t>
            </a:r>
            <a:r>
              <a:rPr lang="en-US" dirty="0" smtClean="0"/>
              <a:t>Staff</a:t>
            </a:r>
          </a:p>
          <a:p>
            <a:r>
              <a:rPr lang="en-US" dirty="0" smtClean="0"/>
              <a:t>Military </a:t>
            </a:r>
            <a:endParaRPr lang="en-US" dirty="0" smtClean="0"/>
          </a:p>
          <a:p>
            <a:pPr>
              <a:buNone/>
            </a:pPr>
            <a:endParaRPr lang="en-US" dirty="0"/>
          </a:p>
        </p:txBody>
      </p:sp>
      <p:pic>
        <p:nvPicPr>
          <p:cNvPr id="10242" name="Picture 2" descr="http://www2.smarttech.com/NR/rdonlyres/84ADBDB2-024B-4169-849D-7AAFAEBEBC58/0/productMain_rightNav.jpg"/>
          <p:cNvPicPr>
            <a:picLocks noChangeAspect="1" noChangeArrowheads="1"/>
          </p:cNvPicPr>
          <p:nvPr/>
        </p:nvPicPr>
        <p:blipFill>
          <a:blip r:embed="rId2" cstate="print"/>
          <a:srcRect/>
          <a:stretch>
            <a:fillRect/>
          </a:stretch>
        </p:blipFill>
        <p:spPr bwMode="auto">
          <a:xfrm>
            <a:off x="4648200" y="2667000"/>
            <a:ext cx="3642732" cy="3200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Strategies used to Persuade Early Adopters</a:t>
            </a:r>
            <a:endParaRPr lang="en-US" dirty="0"/>
          </a:p>
        </p:txBody>
      </p:sp>
      <p:sp>
        <p:nvSpPr>
          <p:cNvPr id="3" name="Content Placeholder 2"/>
          <p:cNvSpPr>
            <a:spLocks noGrp="1"/>
          </p:cNvSpPr>
          <p:nvPr>
            <p:ph idx="1"/>
          </p:nvPr>
        </p:nvSpPr>
        <p:spPr>
          <a:xfrm>
            <a:off x="3886200" y="1600200"/>
            <a:ext cx="4800600" cy="4525963"/>
          </a:xfrm>
        </p:spPr>
        <p:txBody>
          <a:bodyPr>
            <a:normAutofit fontScale="92500" lnSpcReduction="10000"/>
          </a:bodyPr>
          <a:lstStyle/>
          <a:p>
            <a:r>
              <a:rPr lang="en-US" dirty="0" smtClean="0"/>
              <a:t>Presenting to the audience using the </a:t>
            </a:r>
            <a:r>
              <a:rPr lang="en-US" dirty="0" err="1" smtClean="0"/>
              <a:t>Smartboard</a:t>
            </a:r>
            <a:r>
              <a:rPr lang="en-US" dirty="0" smtClean="0"/>
              <a:t> Technology</a:t>
            </a:r>
          </a:p>
          <a:p>
            <a:r>
              <a:rPr lang="en-US" dirty="0" smtClean="0"/>
              <a:t>Showing the benefits of using it in their environment</a:t>
            </a:r>
          </a:p>
          <a:p>
            <a:r>
              <a:rPr lang="en-US" dirty="0" smtClean="0"/>
              <a:t>Allowing the presentation to be interactive </a:t>
            </a:r>
          </a:p>
          <a:p>
            <a:r>
              <a:rPr lang="en-US" dirty="0" smtClean="0"/>
              <a:t>The presentation will not be boring and dull</a:t>
            </a:r>
          </a:p>
          <a:p>
            <a:pPr>
              <a:buNone/>
            </a:pPr>
            <a:endParaRPr lang="en-US" dirty="0"/>
          </a:p>
        </p:txBody>
      </p:sp>
      <p:pic>
        <p:nvPicPr>
          <p:cNvPr id="9220" name="Picture 4" descr="http://smarttech.com/images/govt/index1.jpg">
            <a:hlinkClick r:id="rId2"/>
          </p:cNvPr>
          <p:cNvPicPr>
            <a:picLocks noChangeAspect="1" noChangeArrowheads="1"/>
          </p:cNvPicPr>
          <p:nvPr/>
        </p:nvPicPr>
        <p:blipFill>
          <a:blip r:embed="rId3" cstate="print"/>
          <a:srcRect/>
          <a:stretch>
            <a:fillRect/>
          </a:stretch>
        </p:blipFill>
        <p:spPr bwMode="auto">
          <a:xfrm>
            <a:off x="685800" y="2209800"/>
            <a:ext cx="2800476" cy="2819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 in Adopting </a:t>
            </a:r>
            <a:r>
              <a:rPr lang="en-US" dirty="0" err="1" smtClean="0"/>
              <a:t>Smartboards</a:t>
            </a:r>
            <a:endParaRPr lang="en-US" dirty="0"/>
          </a:p>
        </p:txBody>
      </p:sp>
      <p:sp>
        <p:nvSpPr>
          <p:cNvPr id="3" name="Content Placeholder 2"/>
          <p:cNvSpPr>
            <a:spLocks noGrp="1"/>
          </p:cNvSpPr>
          <p:nvPr>
            <p:ph idx="1"/>
          </p:nvPr>
        </p:nvSpPr>
        <p:spPr/>
        <p:txBody>
          <a:bodyPr/>
          <a:lstStyle/>
          <a:p>
            <a:r>
              <a:rPr lang="en-US" dirty="0" smtClean="0"/>
              <a:t>Anyone in the education, business, professional, and governmental industries that are not ready for advancements in technology</a:t>
            </a:r>
            <a:endParaRPr lang="en-US" dirty="0"/>
          </a:p>
        </p:txBody>
      </p:sp>
      <p:pic>
        <p:nvPicPr>
          <p:cNvPr id="8194" name="Picture 2" descr="Solutions"/>
          <p:cNvPicPr>
            <a:picLocks noChangeAspect="1" noChangeArrowheads="1"/>
          </p:cNvPicPr>
          <p:nvPr/>
        </p:nvPicPr>
        <p:blipFill>
          <a:blip r:embed="rId2" cstate="print"/>
          <a:srcRect/>
          <a:stretch>
            <a:fillRect/>
          </a:stretch>
        </p:blipFill>
        <p:spPr bwMode="auto">
          <a:xfrm>
            <a:off x="0" y="5181600"/>
            <a:ext cx="9144000" cy="14287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Strategies used to Help Move the Laggards toward Adoption</a:t>
            </a:r>
            <a:endParaRPr lang="en-US" dirty="0"/>
          </a:p>
        </p:txBody>
      </p:sp>
      <p:sp>
        <p:nvSpPr>
          <p:cNvPr id="4" name="Content Placeholder 2"/>
          <p:cNvSpPr>
            <a:spLocks noGrp="1"/>
          </p:cNvSpPr>
          <p:nvPr>
            <p:ph idx="1"/>
          </p:nvPr>
        </p:nvSpPr>
        <p:spPr>
          <a:xfrm>
            <a:off x="457200" y="1600200"/>
            <a:ext cx="4953000" cy="4525963"/>
          </a:xfrm>
        </p:spPr>
        <p:txBody>
          <a:bodyPr>
            <a:normAutofit fontScale="92500"/>
          </a:bodyPr>
          <a:lstStyle/>
          <a:p>
            <a:r>
              <a:rPr lang="en-US" dirty="0" smtClean="0"/>
              <a:t>Presenting to the audience using the </a:t>
            </a:r>
            <a:r>
              <a:rPr lang="en-US" dirty="0" err="1" smtClean="0"/>
              <a:t>Smartboard</a:t>
            </a:r>
            <a:r>
              <a:rPr lang="en-US" dirty="0" smtClean="0"/>
              <a:t> Technology</a:t>
            </a:r>
          </a:p>
          <a:p>
            <a:r>
              <a:rPr lang="en-US" dirty="0" smtClean="0"/>
              <a:t>Showing the benefits of using it in their environment</a:t>
            </a:r>
          </a:p>
          <a:p>
            <a:r>
              <a:rPr lang="en-US" dirty="0" smtClean="0"/>
              <a:t>Allowing the presentation to be interactive </a:t>
            </a:r>
          </a:p>
          <a:p>
            <a:r>
              <a:rPr lang="en-US" dirty="0" smtClean="0"/>
              <a:t>The presentation will not be boring and dull</a:t>
            </a:r>
          </a:p>
          <a:p>
            <a:pPr>
              <a:buNone/>
            </a:pPr>
            <a:endParaRPr lang="en-US" dirty="0"/>
          </a:p>
        </p:txBody>
      </p:sp>
      <p:pic>
        <p:nvPicPr>
          <p:cNvPr id="7170" name="Picture 2" descr="http://smarttech.com/images/govt/index2.jpg">
            <a:hlinkClick r:id="rId2"/>
          </p:cNvPr>
          <p:cNvPicPr>
            <a:picLocks noChangeAspect="1" noChangeArrowheads="1"/>
          </p:cNvPicPr>
          <p:nvPr/>
        </p:nvPicPr>
        <p:blipFill>
          <a:blip r:embed="rId3" cstate="print"/>
          <a:srcRect/>
          <a:stretch>
            <a:fillRect/>
          </a:stretch>
        </p:blipFill>
        <p:spPr bwMode="auto">
          <a:xfrm>
            <a:off x="5715000" y="2057400"/>
            <a:ext cx="3178919" cy="3200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What attributes would be best for helping </a:t>
            </a:r>
            <a:r>
              <a:rPr lang="en-US" sz="3200" dirty="0" err="1" smtClean="0"/>
              <a:t>Smartboards</a:t>
            </a:r>
            <a:r>
              <a:rPr lang="en-US" sz="3200" dirty="0" smtClean="0"/>
              <a:t> meet critical mass in the education arena?</a:t>
            </a:r>
            <a:endParaRPr lang="en-US" sz="3200" dirty="0"/>
          </a:p>
        </p:txBody>
      </p:sp>
      <p:pic>
        <p:nvPicPr>
          <p:cNvPr id="6146" name="Picture 2" descr="http://corporate.smarttech.com/images/corp/solutions_demoImg.jpg">
            <a:hlinkClick r:id="rId2"/>
          </p:cNvPr>
          <p:cNvPicPr>
            <a:picLocks noChangeAspect="1" noChangeArrowheads="1"/>
          </p:cNvPicPr>
          <p:nvPr/>
        </p:nvPicPr>
        <p:blipFill>
          <a:blip r:embed="rId3" cstate="print"/>
          <a:srcRect/>
          <a:stretch>
            <a:fillRect/>
          </a:stretch>
        </p:blipFill>
        <p:spPr bwMode="auto">
          <a:xfrm>
            <a:off x="4365628" y="4591049"/>
            <a:ext cx="4778372" cy="2266951"/>
          </a:xfrm>
          <a:prstGeom prst="rect">
            <a:avLst/>
          </a:prstGeom>
          <a:noFill/>
        </p:spPr>
      </p:pic>
      <p:sp>
        <p:nvSpPr>
          <p:cNvPr id="3" name="Content Placeholder 2"/>
          <p:cNvSpPr>
            <a:spLocks noGrp="1"/>
          </p:cNvSpPr>
          <p:nvPr>
            <p:ph idx="1"/>
          </p:nvPr>
        </p:nvSpPr>
        <p:spPr/>
        <p:txBody>
          <a:bodyPr>
            <a:normAutofit lnSpcReduction="10000"/>
          </a:bodyPr>
          <a:lstStyle/>
          <a:p>
            <a:r>
              <a:rPr lang="en-US" dirty="0" smtClean="0"/>
              <a:t>Interaction of the product amongst users</a:t>
            </a:r>
          </a:p>
          <a:p>
            <a:r>
              <a:rPr lang="en-US" dirty="0" smtClean="0"/>
              <a:t>Benefits in the classroom and meeting rooms</a:t>
            </a:r>
          </a:p>
          <a:p>
            <a:r>
              <a:rPr lang="en-US" dirty="0" smtClean="0"/>
              <a:t>Presentation more interactive and involved</a:t>
            </a:r>
          </a:p>
          <a:p>
            <a:r>
              <a:rPr lang="en-US" dirty="0" smtClean="0"/>
              <a:t>Ability to record movements and replay</a:t>
            </a:r>
          </a:p>
          <a:p>
            <a:r>
              <a:rPr lang="en-US" dirty="0" smtClean="0"/>
              <a:t>Ability to interact across time zones</a:t>
            </a:r>
          </a:p>
          <a:p>
            <a:r>
              <a:rPr lang="en-US" dirty="0" smtClean="0"/>
              <a:t>Ease of use, not having to always set up the screen for presentation</a:t>
            </a:r>
          </a:p>
          <a:p>
            <a:r>
              <a:rPr lang="en-US" dirty="0" smtClean="0"/>
              <a:t>Saves time</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Decentralized Approach</a:t>
            </a:r>
            <a:endParaRPr lang="en-US" dirty="0"/>
          </a:p>
        </p:txBody>
      </p:sp>
      <p:sp>
        <p:nvSpPr>
          <p:cNvPr id="3" name="Content Placeholder 2"/>
          <p:cNvSpPr>
            <a:spLocks noGrp="1"/>
          </p:cNvSpPr>
          <p:nvPr>
            <p:ph idx="1"/>
          </p:nvPr>
        </p:nvSpPr>
        <p:spPr>
          <a:xfrm>
            <a:off x="4419600" y="1600200"/>
            <a:ext cx="4267200" cy="4525963"/>
          </a:xfrm>
        </p:spPr>
        <p:txBody>
          <a:bodyPr>
            <a:normAutofit fontScale="85000" lnSpcReduction="20000"/>
          </a:bodyPr>
          <a:lstStyle/>
          <a:p>
            <a:r>
              <a:rPr lang="en-US" dirty="0" smtClean="0"/>
              <a:t>A decentralized approach would work best for the use of </a:t>
            </a:r>
            <a:r>
              <a:rPr lang="en-US" dirty="0" err="1" smtClean="0"/>
              <a:t>Smartboards</a:t>
            </a:r>
            <a:r>
              <a:rPr lang="en-US" dirty="0" smtClean="0"/>
              <a:t> within the school system</a:t>
            </a:r>
          </a:p>
          <a:p>
            <a:r>
              <a:rPr lang="en-US" dirty="0" smtClean="0"/>
              <a:t>This would allow someone with experience to train the educators on the benefits and uses of the </a:t>
            </a:r>
            <a:r>
              <a:rPr lang="en-US" dirty="0" err="1" smtClean="0"/>
              <a:t>Smarboard</a:t>
            </a:r>
            <a:r>
              <a:rPr lang="en-US" dirty="0" smtClean="0"/>
              <a:t> in the classroom, presentation purposes, and to deliver interactive learning</a:t>
            </a:r>
          </a:p>
        </p:txBody>
      </p:sp>
      <p:pic>
        <p:nvPicPr>
          <p:cNvPr id="3074" name="Picture 2" descr="http://www2.smarttech.com/NR/rdonlyres/DE2E08CC-7513-483B-8037-93B01AA8C604/0/govSolution_img.jpg">
            <a:hlinkClick r:id="rId2"/>
          </p:cNvPr>
          <p:cNvPicPr>
            <a:picLocks noChangeAspect="1" noChangeArrowheads="1"/>
          </p:cNvPicPr>
          <p:nvPr/>
        </p:nvPicPr>
        <p:blipFill>
          <a:blip r:embed="rId3" cstate="print"/>
          <a:srcRect/>
          <a:stretch>
            <a:fillRect/>
          </a:stretch>
        </p:blipFill>
        <p:spPr bwMode="auto">
          <a:xfrm>
            <a:off x="1143000" y="1752600"/>
            <a:ext cx="2666998" cy="37338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Change Agents in Baker Middle School</a:t>
            </a:r>
            <a:endParaRPr lang="en-US" dirty="0"/>
          </a:p>
        </p:txBody>
      </p:sp>
      <p:sp>
        <p:nvSpPr>
          <p:cNvPr id="3" name="Content Placeholder 2"/>
          <p:cNvSpPr>
            <a:spLocks noGrp="1"/>
          </p:cNvSpPr>
          <p:nvPr>
            <p:ph idx="1"/>
          </p:nvPr>
        </p:nvSpPr>
        <p:spPr>
          <a:xfrm>
            <a:off x="457200" y="1600200"/>
            <a:ext cx="3352800" cy="4525963"/>
          </a:xfrm>
        </p:spPr>
        <p:txBody>
          <a:bodyPr/>
          <a:lstStyle/>
          <a:p>
            <a:r>
              <a:rPr lang="en-US" dirty="0" smtClean="0"/>
              <a:t>All the content teachers with a </a:t>
            </a:r>
            <a:r>
              <a:rPr lang="en-US" dirty="0" err="1" smtClean="0"/>
              <a:t>Smartboard</a:t>
            </a:r>
            <a:r>
              <a:rPr lang="en-US" dirty="0" smtClean="0"/>
              <a:t> </a:t>
            </a:r>
          </a:p>
          <a:p>
            <a:r>
              <a:rPr lang="en-US" dirty="0" smtClean="0"/>
              <a:t>This technology has already met critical mass in society</a:t>
            </a:r>
            <a:endParaRPr lang="en-US" dirty="0"/>
          </a:p>
        </p:txBody>
      </p:sp>
      <p:pic>
        <p:nvPicPr>
          <p:cNvPr id="2050" name="Picture 2" descr="http://www2.smarttech.com/NR/rdonlyres/4AC7BA25-8382-465B-9BF5-8BAF495A642D/0/customSolution_img.jpg">
            <a:hlinkClick r:id="rId2"/>
          </p:cNvPr>
          <p:cNvPicPr>
            <a:picLocks noChangeAspect="1" noChangeArrowheads="1"/>
          </p:cNvPicPr>
          <p:nvPr/>
        </p:nvPicPr>
        <p:blipFill>
          <a:blip r:embed="rId3" cstate="print"/>
          <a:srcRect/>
          <a:stretch>
            <a:fillRect/>
          </a:stretch>
        </p:blipFill>
        <p:spPr bwMode="auto">
          <a:xfrm>
            <a:off x="5486400" y="1752600"/>
            <a:ext cx="2781300" cy="389382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a:t>
            </a:r>
            <a:r>
              <a:rPr lang="en-US" dirty="0" err="1" smtClean="0"/>
              <a:t>Smartboard</a:t>
            </a:r>
            <a:r>
              <a:rPr lang="en-US" dirty="0" smtClean="0"/>
              <a:t>?</a:t>
            </a:r>
            <a:endParaRPr lang="en-US" dirty="0"/>
          </a:p>
        </p:txBody>
      </p:sp>
      <p:sp>
        <p:nvSpPr>
          <p:cNvPr id="3" name="Content Placeholder 2"/>
          <p:cNvSpPr>
            <a:spLocks noGrp="1"/>
          </p:cNvSpPr>
          <p:nvPr>
            <p:ph sz="half" idx="1"/>
          </p:nvPr>
        </p:nvSpPr>
        <p:spPr>
          <a:xfrm>
            <a:off x="4724400" y="1600200"/>
            <a:ext cx="4038600" cy="4525963"/>
          </a:xfrm>
        </p:spPr>
        <p:txBody>
          <a:bodyPr>
            <a:normAutofit fontScale="92500"/>
          </a:bodyPr>
          <a:lstStyle/>
          <a:p>
            <a:r>
              <a:rPr lang="en-US" dirty="0" smtClean="0"/>
              <a:t>is an </a:t>
            </a:r>
            <a:r>
              <a:rPr lang="en-US" dirty="0" smtClean="0">
                <a:hlinkClick r:id="rId3" tooltip="Interactive whiteboard"/>
              </a:rPr>
              <a:t>interactive whiteboard</a:t>
            </a:r>
            <a:r>
              <a:rPr lang="en-US" dirty="0" smtClean="0"/>
              <a:t> developed by </a:t>
            </a:r>
            <a:r>
              <a:rPr lang="en-US" dirty="0" smtClean="0">
                <a:hlinkClick r:id="rId4" tooltip="SMART Technologies"/>
              </a:rPr>
              <a:t>SMART Technologies</a:t>
            </a:r>
            <a:r>
              <a:rPr lang="en-US" dirty="0" smtClean="0"/>
              <a:t>. When introduced in 1991, it was the first interactive whiteboard to provide touch control of computer applications and annotation over standard Microsoft Windows applications.</a:t>
            </a:r>
            <a:endParaRPr lang="en-US" dirty="0"/>
          </a:p>
        </p:txBody>
      </p:sp>
      <p:pic>
        <p:nvPicPr>
          <p:cNvPr id="1026" name="Picture 2" descr="http://www.presentationstore.com/pictures/listings/th_8323.jpg">
            <a:hlinkClick r:id="rId5"/>
          </p:cNvPr>
          <p:cNvPicPr>
            <a:picLocks noChangeAspect="1" noChangeArrowheads="1"/>
          </p:cNvPicPr>
          <p:nvPr/>
        </p:nvPicPr>
        <p:blipFill>
          <a:blip r:embed="rId6" cstate="print"/>
          <a:srcRect/>
          <a:stretch>
            <a:fillRect/>
          </a:stretch>
        </p:blipFill>
        <p:spPr bwMode="auto">
          <a:xfrm>
            <a:off x="0" y="1676400"/>
            <a:ext cx="4648200" cy="4648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usdstats.tusd.k12.az.us/planning/images/smrtbrd_figure1.gif"/>
          <p:cNvPicPr>
            <a:picLocks noChangeAspect="1" noChangeArrowheads="1"/>
          </p:cNvPicPr>
          <p:nvPr/>
        </p:nvPicPr>
        <p:blipFill>
          <a:blip r:embed="rId2" cstate="print"/>
          <a:srcRect/>
          <a:stretch>
            <a:fillRect/>
          </a:stretch>
        </p:blipFill>
        <p:spPr bwMode="auto">
          <a:xfrm>
            <a:off x="381000" y="454490"/>
            <a:ext cx="8610600" cy="598125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tusdstats.tusd.k12.az.us/planning/images/smrtbrd_figure2.gif"/>
          <p:cNvPicPr>
            <a:picLocks noChangeAspect="1" noChangeArrowheads="1"/>
          </p:cNvPicPr>
          <p:nvPr/>
        </p:nvPicPr>
        <p:blipFill>
          <a:blip r:embed="rId2" cstate="print"/>
          <a:srcRect/>
          <a:stretch>
            <a:fillRect/>
          </a:stretch>
        </p:blipFill>
        <p:spPr bwMode="auto">
          <a:xfrm>
            <a:off x="457200" y="304800"/>
            <a:ext cx="8265124" cy="616759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tusdstats.tusd.k12.az.us/planning/images/smrtbrd_figure3.gif"/>
          <p:cNvPicPr>
            <a:picLocks noChangeAspect="1" noChangeArrowheads="1"/>
          </p:cNvPicPr>
          <p:nvPr/>
        </p:nvPicPr>
        <p:blipFill>
          <a:blip r:embed="rId2" cstate="print"/>
          <a:srcRect/>
          <a:stretch>
            <a:fillRect/>
          </a:stretch>
        </p:blipFill>
        <p:spPr bwMode="auto">
          <a:xfrm>
            <a:off x="381000" y="203675"/>
            <a:ext cx="8629316" cy="4596925"/>
          </a:xfrm>
          <a:prstGeom prst="rect">
            <a:avLst/>
          </a:prstGeom>
          <a:noFill/>
        </p:spPr>
      </p:pic>
      <p:sp>
        <p:nvSpPr>
          <p:cNvPr id="3" name="Rectangle 2"/>
          <p:cNvSpPr/>
          <p:nvPr/>
        </p:nvSpPr>
        <p:spPr>
          <a:xfrm>
            <a:off x="457200" y="4876800"/>
            <a:ext cx="8001000" cy="1754326"/>
          </a:xfrm>
          <a:prstGeom prst="rect">
            <a:avLst/>
          </a:prstGeom>
        </p:spPr>
        <p:txBody>
          <a:bodyPr wrap="square">
            <a:spAutoFit/>
          </a:bodyPr>
          <a:lstStyle/>
          <a:p>
            <a:r>
              <a:rPr lang="en-US" dirty="0" smtClean="0"/>
              <a:t>When participants were asked to comment on how students as well as they have responded to the Smart Board, an overwhelming amount answered enthusiastically (Figure 4). The small percentage of people who responded with negative enthusiasm for the technology mainly attributes dissatisfaction with improperly working equipment or lack of training to operate it. In the future it is hoped that once these issues are resolved enthusiasm will increase.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tusdstats.tusd.k12.az.us/planning/images/smrtbrd_figure4.gif"/>
          <p:cNvPicPr>
            <a:picLocks noChangeAspect="1" noChangeArrowheads="1"/>
          </p:cNvPicPr>
          <p:nvPr/>
        </p:nvPicPr>
        <p:blipFill>
          <a:blip r:embed="rId2" cstate="print"/>
          <a:srcRect/>
          <a:stretch>
            <a:fillRect/>
          </a:stretch>
        </p:blipFill>
        <p:spPr bwMode="auto">
          <a:xfrm>
            <a:off x="-1772" y="247650"/>
            <a:ext cx="8612372" cy="4629151"/>
          </a:xfrm>
          <a:prstGeom prst="rect">
            <a:avLst/>
          </a:prstGeom>
          <a:noFill/>
        </p:spPr>
      </p:pic>
      <p:sp>
        <p:nvSpPr>
          <p:cNvPr id="4" name="Rectangle 3"/>
          <p:cNvSpPr/>
          <p:nvPr/>
        </p:nvSpPr>
        <p:spPr>
          <a:xfrm>
            <a:off x="228600" y="5638800"/>
            <a:ext cx="8458200" cy="923330"/>
          </a:xfrm>
          <a:prstGeom prst="rect">
            <a:avLst/>
          </a:prstGeom>
        </p:spPr>
        <p:txBody>
          <a:bodyPr wrap="square">
            <a:spAutoFit/>
          </a:bodyPr>
          <a:lstStyle/>
          <a:p>
            <a:r>
              <a:rPr lang="en-US" dirty="0" smtClean="0"/>
              <a:t>The overall satisfaction of the Smart Boards appears to be positive. Over 50% of the survey respondents feel satisfied with the Smart Board implementation in their classes. Additionally, 36.7% feel very satisfied with the technology.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pic>
        <p:nvPicPr>
          <p:cNvPr id="4" name="Picture 2" descr="Solutions"/>
          <p:cNvPicPr>
            <a:picLocks noChangeAspect="1" noChangeArrowheads="1"/>
          </p:cNvPicPr>
          <p:nvPr/>
        </p:nvPicPr>
        <p:blipFill>
          <a:blip r:embed="rId2" cstate="print"/>
          <a:srcRect/>
          <a:stretch>
            <a:fillRect/>
          </a:stretch>
        </p:blipFill>
        <p:spPr bwMode="auto">
          <a:xfrm rot="20257201">
            <a:off x="306467" y="1746318"/>
            <a:ext cx="5295900" cy="2657476"/>
          </a:xfrm>
          <a:prstGeom prst="rect">
            <a:avLst/>
          </a:prstGeom>
          <a:noFill/>
        </p:spPr>
      </p:pic>
      <p:sp>
        <p:nvSpPr>
          <p:cNvPr id="3" name="Content Placeholder 2"/>
          <p:cNvSpPr>
            <a:spLocks noGrp="1"/>
          </p:cNvSpPr>
          <p:nvPr>
            <p:ph idx="1"/>
          </p:nvPr>
        </p:nvSpPr>
        <p:spPr>
          <a:xfrm>
            <a:off x="4572000" y="1600200"/>
            <a:ext cx="4572000" cy="4525963"/>
          </a:xfrm>
        </p:spPr>
        <p:txBody>
          <a:bodyPr>
            <a:normAutofit fontScale="77500" lnSpcReduction="20000"/>
          </a:bodyPr>
          <a:lstStyle/>
          <a:p>
            <a:r>
              <a:rPr lang="en-US" dirty="0" smtClean="0"/>
              <a:t>Many teachers can use the technology for different subjects in their classrooms</a:t>
            </a:r>
          </a:p>
          <a:p>
            <a:r>
              <a:rPr lang="en-US" dirty="0" smtClean="0"/>
              <a:t>The top four subjects taking advantage of the </a:t>
            </a:r>
            <a:r>
              <a:rPr lang="en-US" dirty="0" err="1" smtClean="0"/>
              <a:t>Smartboard</a:t>
            </a:r>
            <a:r>
              <a:rPr lang="en-US" dirty="0" smtClean="0"/>
              <a:t> after English and Math are Fine Arts, Business &amp; Marketing Education, General Education, and Physical Education</a:t>
            </a:r>
          </a:p>
          <a:p>
            <a:r>
              <a:rPr lang="en-US" dirty="0" smtClean="0"/>
              <a:t>Widening the use of this technology might improve student engagement and student achievement in other subjects as well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4572000" cy="4525963"/>
          </a:xfrm>
        </p:spPr>
        <p:txBody>
          <a:bodyPr>
            <a:normAutofit fontScale="77500" lnSpcReduction="20000"/>
          </a:bodyPr>
          <a:lstStyle/>
          <a:p>
            <a:r>
              <a:rPr lang="en-US" dirty="0" smtClean="0"/>
              <a:t>The previous results should positively impact the decision to widen the Smart Board implementation program</a:t>
            </a:r>
          </a:p>
          <a:p>
            <a:r>
              <a:rPr lang="en-US" dirty="0" smtClean="0"/>
              <a:t>The utilitarian nature of the technology to allow faculty to access previously time consuming data to gather, and prepare presentations and discussions in engaging ways, captures student’s attention and improves students enthusiasm in the classroom</a:t>
            </a:r>
            <a:endParaRPr lang="en-US" dirty="0"/>
          </a:p>
        </p:txBody>
      </p:sp>
      <p:pic>
        <p:nvPicPr>
          <p:cNvPr id="51202" name="Picture 2" descr="http://smarttech.com/images/govt/fose.jpg"/>
          <p:cNvPicPr>
            <a:picLocks noChangeAspect="1" noChangeArrowheads="1"/>
          </p:cNvPicPr>
          <p:nvPr/>
        </p:nvPicPr>
        <p:blipFill>
          <a:blip r:embed="rId2" cstate="print"/>
          <a:srcRect/>
          <a:stretch>
            <a:fillRect/>
          </a:stretch>
        </p:blipFill>
        <p:spPr bwMode="auto">
          <a:xfrm>
            <a:off x="5774266" y="2362200"/>
            <a:ext cx="2582333" cy="1524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www2.smarttech.com/NR/rdonlyres/A2B570A9-D30D-4404-AB0C-02D42D6280D4/0/ideas_thumb.jpg">
            <a:hlinkClick r:id="rId3"/>
          </p:cNvPr>
          <p:cNvPicPr>
            <a:picLocks noChangeAspect="1" noChangeArrowheads="1"/>
          </p:cNvPicPr>
          <p:nvPr/>
        </p:nvPicPr>
        <p:blipFill>
          <a:blip r:embed="rId4" cstate="print"/>
          <a:srcRect/>
          <a:stretch>
            <a:fillRect/>
          </a:stretch>
        </p:blipFill>
        <p:spPr bwMode="auto">
          <a:xfrm>
            <a:off x="6327540" y="304800"/>
            <a:ext cx="2540235" cy="2209800"/>
          </a:xfrm>
          <a:prstGeom prst="rect">
            <a:avLst/>
          </a:prstGeom>
          <a:noFill/>
        </p:spPr>
      </p:pic>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SMART Technologies.  Retrieved on January 14, 2010, from </a:t>
            </a:r>
            <a:r>
              <a:rPr lang="en-US" dirty="0" smtClean="0">
                <a:hlinkClick r:id="rId5"/>
              </a:rPr>
              <a:t>http://smarttech.com/</a:t>
            </a:r>
            <a:r>
              <a:rPr lang="en-US" dirty="0" smtClean="0"/>
              <a:t>. </a:t>
            </a:r>
          </a:p>
          <a:p>
            <a:r>
              <a:rPr lang="en-US" dirty="0" smtClean="0"/>
              <a:t>SMART Board interactive whiteboard.  Wikipedia The Free Encyclopedia.  Retrieved on January 14, 2010, from </a:t>
            </a:r>
            <a:r>
              <a:rPr lang="en-US" dirty="0" smtClean="0">
                <a:hlinkClick r:id="rId6"/>
              </a:rPr>
              <a:t>http://en.wikipedia.org/wiki/SMART_Board</a:t>
            </a:r>
            <a:r>
              <a:rPr lang="en-US" dirty="0" smtClean="0"/>
              <a:t>. </a:t>
            </a:r>
            <a:endParaRPr lang="en-US" dirty="0" smtClean="0"/>
          </a:p>
          <a:p>
            <a:r>
              <a:rPr lang="en-US" dirty="0" smtClean="0"/>
              <a:t>TUSD </a:t>
            </a:r>
            <a:r>
              <a:rPr lang="en-US" dirty="0" err="1" smtClean="0"/>
              <a:t>Smartboard</a:t>
            </a:r>
            <a:r>
              <a:rPr lang="en-US" dirty="0" smtClean="0"/>
              <a:t> Package </a:t>
            </a:r>
            <a:r>
              <a:rPr lang="en-US" dirty="0" smtClean="0"/>
              <a:t>Survey.  Retrieved on February 4, 2010</a:t>
            </a:r>
            <a:r>
              <a:rPr lang="en-US" dirty="0" smtClean="0"/>
              <a:t>, from </a:t>
            </a:r>
            <a:r>
              <a:rPr lang="en-US" dirty="0" smtClean="0">
                <a:hlinkClick r:id="rId7"/>
              </a:rPr>
              <a:t>http://</a:t>
            </a:r>
            <a:r>
              <a:rPr lang="en-US" dirty="0" smtClean="0">
                <a:hlinkClick r:id="rId7"/>
              </a:rPr>
              <a:t>tusdstats.tusd.k12.az.us/planning/surveys/online/exsums/smrtbrd.asp</a:t>
            </a:r>
            <a:r>
              <a:rPr lang="en-US"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Need:</a:t>
            </a:r>
            <a:br>
              <a:rPr lang="en-US" dirty="0" smtClean="0"/>
            </a:br>
            <a:r>
              <a:rPr lang="en-US" sz="3600" dirty="0" smtClean="0"/>
              <a:t>What problem or need existed that gave rise to your innovation?</a:t>
            </a:r>
            <a:endParaRPr lang="en-US" sz="3600" dirty="0"/>
          </a:p>
        </p:txBody>
      </p:sp>
      <p:sp>
        <p:nvSpPr>
          <p:cNvPr id="3" name="Content Placeholder 2"/>
          <p:cNvSpPr>
            <a:spLocks noGrp="1"/>
          </p:cNvSpPr>
          <p:nvPr>
            <p:ph idx="1"/>
          </p:nvPr>
        </p:nvSpPr>
        <p:spPr>
          <a:xfrm>
            <a:off x="457200" y="1828800"/>
            <a:ext cx="8229600" cy="4525963"/>
          </a:xfrm>
        </p:spPr>
        <p:txBody>
          <a:bodyPr/>
          <a:lstStyle/>
          <a:p>
            <a:r>
              <a:rPr lang="en-US" dirty="0" smtClean="0"/>
              <a:t>There wasn’t a display for the computer</a:t>
            </a:r>
          </a:p>
          <a:p>
            <a:r>
              <a:rPr lang="en-US" dirty="0" smtClean="0"/>
              <a:t>No interaction with the students</a:t>
            </a:r>
          </a:p>
          <a:p>
            <a:r>
              <a:rPr lang="en-US" dirty="0" smtClean="0"/>
              <a:t>The need to be more involved</a:t>
            </a:r>
          </a:p>
          <a:p>
            <a:r>
              <a:rPr lang="en-US" dirty="0" smtClean="0"/>
              <a:t>When you interacted using the Internet it was computer and student, now it involves the whole group</a:t>
            </a:r>
          </a:p>
          <a:p>
            <a:r>
              <a:rPr lang="en-US" dirty="0" smtClean="0"/>
              <a:t>The need for big screen resolution</a:t>
            </a:r>
          </a:p>
          <a:p>
            <a:endParaRPr lang="en-US" dirty="0" smtClean="0"/>
          </a:p>
          <a:p>
            <a:endParaRPr lang="en-US" dirty="0"/>
          </a:p>
        </p:txBody>
      </p:sp>
      <p:pic>
        <p:nvPicPr>
          <p:cNvPr id="28674" name="Picture 2" descr="About us"/>
          <p:cNvPicPr>
            <a:picLocks noChangeAspect="1" noChangeArrowheads="1"/>
          </p:cNvPicPr>
          <p:nvPr/>
        </p:nvPicPr>
        <p:blipFill>
          <a:blip r:embed="rId3" cstate="print"/>
          <a:srcRect/>
          <a:stretch>
            <a:fillRect/>
          </a:stretch>
        </p:blipFill>
        <p:spPr bwMode="auto">
          <a:xfrm>
            <a:off x="1905000" y="5667375"/>
            <a:ext cx="5191125" cy="11906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sz="2200" dirty="0" smtClean="0"/>
              <a:t>What research organization or people developed a solution to this problem or need?  What were their findings?  Who were the “lead thinkers” for this innovation, and how did they convince a manufacturer to produce it?</a:t>
            </a:r>
            <a:endParaRPr lang="en-US" sz="2200" dirty="0"/>
          </a:p>
        </p:txBody>
      </p:sp>
      <p:sp>
        <p:nvSpPr>
          <p:cNvPr id="3" name="Content Placeholder 2"/>
          <p:cNvSpPr>
            <a:spLocks noGrp="1"/>
          </p:cNvSpPr>
          <p:nvPr>
            <p:ph idx="1"/>
          </p:nvPr>
        </p:nvSpPr>
        <p:spPr>
          <a:xfrm>
            <a:off x="457200" y="1752600"/>
            <a:ext cx="8229600" cy="4525963"/>
          </a:xfrm>
        </p:spPr>
        <p:txBody>
          <a:bodyPr>
            <a:normAutofit fontScale="85000" lnSpcReduction="20000"/>
          </a:bodyPr>
          <a:lstStyle/>
          <a:p>
            <a:r>
              <a:rPr lang="en-US" dirty="0" smtClean="0"/>
              <a:t>SMART Technologies is the industry pioneer and market leader in developing collaborative products for classrooms and meeting rooms. Founded in 1987 by partners David Martin and Nancy Knowlton, SMART began as the Canadian distributor for a U.S. projector company. </a:t>
            </a:r>
          </a:p>
          <a:p>
            <a:pPr>
              <a:buNone/>
            </a:pPr>
            <a:endParaRPr lang="en-US" dirty="0" smtClean="0"/>
          </a:p>
          <a:p>
            <a:r>
              <a:rPr lang="en-US" b="1" dirty="0" smtClean="0"/>
              <a:t>1992 SMART forms strategic alliance with U.S. computer giant Intel ® Corporation</a:t>
            </a:r>
            <a:r>
              <a:rPr lang="en-US" dirty="0" smtClean="0"/>
              <a:t> The alliance results in joint product development, joint marketing efforts and Intel's equity ownership in SMART.</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a:t>
            </a:r>
            <a:br>
              <a:rPr lang="en-US" dirty="0" smtClean="0"/>
            </a:br>
            <a:r>
              <a:rPr lang="en-US" sz="2200" dirty="0" smtClean="0"/>
              <a:t>What problems did your innovation encounter in the development process:  Who was the intended audience for your innovation?</a:t>
            </a:r>
            <a:endParaRPr lang="en-US" sz="2200" dirty="0"/>
          </a:p>
        </p:txBody>
      </p:sp>
      <p:sp>
        <p:nvSpPr>
          <p:cNvPr id="3" name="Content Placeholder 2"/>
          <p:cNvSpPr>
            <a:spLocks noGrp="1"/>
          </p:cNvSpPr>
          <p:nvPr>
            <p:ph idx="1"/>
          </p:nvPr>
        </p:nvSpPr>
        <p:spPr/>
        <p:txBody>
          <a:bodyPr>
            <a:normAutofit/>
          </a:bodyPr>
          <a:lstStyle/>
          <a:p>
            <a:r>
              <a:rPr lang="en-US" dirty="0" smtClean="0"/>
              <a:t>low speed modems, early versions of Microsoft Windows software that were often unstable and slow processors with little graphics capability.</a:t>
            </a:r>
          </a:p>
          <a:p>
            <a:r>
              <a:rPr lang="en-US" dirty="0" smtClean="0"/>
              <a:t>Some of the early adopters of SMART’s products were educators with a need to give lectures at a distance.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a:xfrm>
            <a:off x="457200" y="1828800"/>
            <a:ext cx="8229600" cy="4525963"/>
          </a:xfrm>
        </p:spPr>
        <p:txBody>
          <a:bodyPr>
            <a:normAutofit fontScale="70000" lnSpcReduction="20000"/>
          </a:bodyPr>
          <a:lstStyle/>
          <a:p>
            <a:r>
              <a:rPr lang="en-US" dirty="0" smtClean="0"/>
              <a:t>Revenue generated through projector sales was directed toward the research and development of the SMART Board interactive whiteboard that would enable groups to interact and instantaneously share information with people in the same room or around the world.</a:t>
            </a:r>
          </a:p>
          <a:p>
            <a:pPr>
              <a:buNone/>
            </a:pPr>
            <a:endParaRPr lang="en-US" dirty="0" smtClean="0"/>
          </a:p>
          <a:p>
            <a:r>
              <a:rPr lang="en-US"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Commercialization:  </a:t>
            </a:r>
            <a:br>
              <a:rPr lang="en-US" dirty="0" smtClean="0"/>
            </a:br>
            <a:r>
              <a:rPr lang="en-US" sz="3100" dirty="0" smtClean="0"/>
              <a:t>Describe the production, manufacturing, packaging, marketing, and distribution of your innovation. </a:t>
            </a:r>
            <a:endParaRPr lang="en-US" sz="3100" dirty="0"/>
          </a:p>
        </p:txBody>
      </p:sp>
      <p:sp>
        <p:nvSpPr>
          <p:cNvPr id="3" name="Content Placeholder 2"/>
          <p:cNvSpPr>
            <a:spLocks noGrp="1"/>
          </p:cNvSpPr>
          <p:nvPr>
            <p:ph idx="1"/>
          </p:nvPr>
        </p:nvSpPr>
        <p:spPr/>
        <p:txBody>
          <a:bodyPr>
            <a:noAutofit/>
          </a:bodyPr>
          <a:lstStyle/>
          <a:p>
            <a:r>
              <a:rPr lang="en-US" sz="1600" dirty="0" smtClean="0"/>
              <a:t>Those early years were characterized by a great deal of financial uncertainty, and at various times, SMART’s future was in serious doubt. However, with a long-term focus, a firm belief in the opportunity to forge a new way for people everywhere to work and the patience of its bankers, SMART got through the many difficulties. In the process it developed most of the key operating parameters that define the way in which SMART runs its business and serves its customers.</a:t>
            </a:r>
            <a:br>
              <a:rPr lang="en-US" sz="1600" dirty="0" smtClean="0"/>
            </a:br>
            <a:endParaRPr lang="en-US" sz="1600" dirty="0" smtClean="0"/>
          </a:p>
          <a:p>
            <a:r>
              <a:rPr lang="en-US" sz="1600" dirty="0" smtClean="0"/>
              <a:t>In 1992 SMART formed a strategic alliance with U.S. computer giant Intel Corporation. This alliance resulted in joint product development, joint marketing efforts and Intel's equity ownership in SMART. While the initial project that caused the investment to be made has long since been completed, the equity ownership in SMART remains. Other than the Intel equity investment and some small investments from family and friends, the company has relied on its retained earnings to fuel its growth.</a:t>
            </a:r>
            <a:br>
              <a:rPr lang="en-US" sz="1600" dirty="0" smtClean="0"/>
            </a:br>
            <a:endParaRPr lang="en-US" sz="1600" dirty="0" smtClean="0"/>
          </a:p>
          <a:p>
            <a:r>
              <a:rPr lang="en-US" sz="1600" dirty="0" smtClean="0"/>
              <a:t>That early relationship with Intel was another of the key building blocks in SMART’s history. The equity investment helped SMART push forward in both its hardware and software development activities. Perhaps just as importantly, SMART staff felt something akin to a “seal of approval” for all of the pioneering efforts that it had undertaken with the SMART Board interactive whiteboard and in trying to help people achieve better results in classrooms and meeting rooms.</a:t>
            </a:r>
            <a:r>
              <a:rPr lang="en-US" sz="800" dirty="0" smtClean="0"/>
              <a:t/>
            </a:r>
            <a:br>
              <a:rPr lang="en-US" sz="800" dirty="0" smtClean="0"/>
            </a:br>
            <a:endParaRPr lang="en-US"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3" name="Content Placeholder 2"/>
          <p:cNvSpPr>
            <a:spLocks noGrp="1"/>
          </p:cNvSpPr>
          <p:nvPr>
            <p:ph sz="half" idx="1"/>
          </p:nvPr>
        </p:nvSpPr>
        <p:spPr/>
        <p:txBody>
          <a:bodyPr>
            <a:normAutofit fontScale="25000" lnSpcReduction="20000"/>
          </a:bodyPr>
          <a:lstStyle/>
          <a:p>
            <a:r>
              <a:rPr lang="en-US" sz="6400" b="1" dirty="0" smtClean="0"/>
              <a:t>1986  Company co-founder forms idea for an interactive whiteboard</a:t>
            </a:r>
            <a:r>
              <a:rPr lang="en-US" sz="6400" dirty="0" smtClean="0"/>
              <a:t> Partners David Martin and Nancy Knowlton are on a long drive through Upstate New York when Dave first describes the product idea he’s been working on to Nancy. SMART Technologies is founded the following year.</a:t>
            </a:r>
          </a:p>
          <a:p>
            <a:r>
              <a:rPr lang="en-US" sz="6400" b="1" dirty="0" smtClean="0"/>
              <a:t>1991  SMART introduces the world's first interactive whiteboard</a:t>
            </a:r>
            <a:r>
              <a:rPr lang="en-US" sz="6400" dirty="0" smtClean="0"/>
              <a:t> SMART sows the first seed for interactive whiteboards and continues to lead the product category.</a:t>
            </a:r>
          </a:p>
          <a:p>
            <a:r>
              <a:rPr lang="en-US" sz="6400" b="1" dirty="0" smtClean="0"/>
              <a:t>1992  SMART forms strategic alliance with U.S. computer giant Intel ® Corporation</a:t>
            </a:r>
            <a:r>
              <a:rPr lang="en-US" sz="6400" dirty="0" smtClean="0"/>
              <a:t> The alliance results in joint product development, joint marketing efforts and Intel's equity ownership in SMART.</a:t>
            </a:r>
          </a:p>
          <a:p>
            <a:r>
              <a:rPr lang="en-US" sz="6400" b="1" dirty="0" smtClean="0"/>
              <a:t>1997  SMART CEO establishes the </a:t>
            </a:r>
            <a:r>
              <a:rPr lang="en-US" sz="6400" b="1" dirty="0" err="1" smtClean="0"/>
              <a:t>SMARTer</a:t>
            </a:r>
            <a:r>
              <a:rPr lang="en-US" sz="6400" b="1" dirty="0" smtClean="0"/>
              <a:t> Kids Foundation of Canada</a:t>
            </a:r>
            <a:r>
              <a:rPr lang="en-US" sz="6400" dirty="0" smtClean="0"/>
              <a:t> The foundation offered several hundred million in grants to qualifying public or private, accredited, not-for-profit education institutions over a nine-year period.</a:t>
            </a:r>
          </a:p>
          <a:p>
            <a:endParaRPr lang="en-US" dirty="0"/>
          </a:p>
        </p:txBody>
      </p:sp>
      <p:sp>
        <p:nvSpPr>
          <p:cNvPr id="4" name="Content Placeholder 3"/>
          <p:cNvSpPr>
            <a:spLocks noGrp="1"/>
          </p:cNvSpPr>
          <p:nvPr>
            <p:ph sz="half" idx="2"/>
          </p:nvPr>
        </p:nvSpPr>
        <p:spPr>
          <a:xfrm>
            <a:off x="4648200" y="1600200"/>
            <a:ext cx="4267200" cy="4525963"/>
          </a:xfrm>
        </p:spPr>
        <p:txBody>
          <a:bodyPr>
            <a:noAutofit/>
          </a:bodyPr>
          <a:lstStyle/>
          <a:p>
            <a:r>
              <a:rPr lang="en-US" sz="1600" b="1" dirty="0" smtClean="0"/>
              <a:t>1998  SMART receives ISO 9001 certification</a:t>
            </a:r>
            <a:r>
              <a:rPr lang="en-US" sz="1600" dirty="0" smtClean="0"/>
              <a:t> SMART is one of few companies in the interactive whiteboard industry to achieve this recognized quality management standard.</a:t>
            </a:r>
          </a:p>
          <a:p>
            <a:r>
              <a:rPr lang="en-US" sz="1600" b="1" dirty="0" smtClean="0"/>
              <a:t>2000  SMART launches Research Assistance Program</a:t>
            </a:r>
            <a:r>
              <a:rPr lang="en-US" sz="1600" dirty="0" smtClean="0"/>
              <a:t> The program supports research on technology that supports group collaboration and whole-class teaching and learning.</a:t>
            </a:r>
          </a:p>
          <a:p>
            <a:r>
              <a:rPr lang="en-US" sz="1600" b="1" dirty="0" smtClean="0"/>
              <a:t>2000  SMART opens offices in Bonn, Tokyo and Washington, DC </a:t>
            </a:r>
            <a:r>
              <a:rPr lang="en-US" sz="1600" dirty="0" smtClean="0"/>
              <a:t>SMART continues to expand operations worldwide and localize support for distributors.</a:t>
            </a:r>
          </a:p>
          <a:p>
            <a:r>
              <a:rPr lang="en-US" sz="1600" b="1" dirty="0" smtClean="0"/>
              <a:t>2001  </a:t>
            </a:r>
            <a:r>
              <a:rPr lang="en-US" sz="1600" b="1" dirty="0" err="1" smtClean="0"/>
              <a:t>SMARTer</a:t>
            </a:r>
            <a:r>
              <a:rPr lang="en-US" sz="1600" b="1" dirty="0" smtClean="0"/>
              <a:t> Kids Foundation begins sponsoring US State Teacher of the Year Programs</a:t>
            </a:r>
            <a:r>
              <a:rPr lang="en-US" sz="1600" dirty="0" smtClean="0"/>
              <a:t> The </a:t>
            </a:r>
            <a:r>
              <a:rPr lang="en-US" sz="1600" dirty="0" err="1" smtClean="0"/>
              <a:t>SMARTer</a:t>
            </a:r>
            <a:r>
              <a:rPr lang="en-US" sz="1600" dirty="0" smtClean="0"/>
              <a:t> Kids Foundation is the only National Teacher of the Year sponsor to award technology products and training, worth US$17,000 for each nominee.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 Years of Innovation</a:t>
            </a:r>
            <a:endParaRPr lang="en-US" dirty="0"/>
          </a:p>
        </p:txBody>
      </p:sp>
      <p:sp>
        <p:nvSpPr>
          <p:cNvPr id="5" name="Content Placeholder 4"/>
          <p:cNvSpPr>
            <a:spLocks noGrp="1"/>
          </p:cNvSpPr>
          <p:nvPr>
            <p:ph sz="half" idx="1"/>
          </p:nvPr>
        </p:nvSpPr>
        <p:spPr>
          <a:xfrm>
            <a:off x="457200" y="1371600"/>
            <a:ext cx="4038600" cy="4525963"/>
          </a:xfrm>
        </p:spPr>
        <p:txBody>
          <a:bodyPr>
            <a:noAutofit/>
          </a:bodyPr>
          <a:lstStyle/>
          <a:p>
            <a:r>
              <a:rPr lang="en-US" sz="1400" b="1" dirty="0" smtClean="0"/>
              <a:t>2002  Carnegie Mellon research says SMART Board interactive whiteboard is fastest, most accurate way to interact with projected information</a:t>
            </a:r>
            <a:r>
              <a:rPr lang="en-US" sz="1400" dirty="0" smtClean="0"/>
              <a:t> </a:t>
            </a:r>
            <a:r>
              <a:rPr lang="en-US" sz="1400" i="1" dirty="0" smtClean="0"/>
              <a:t>Interacting at a Distance: Measuring the Performance of Laser Pointers and Other Devices</a:t>
            </a:r>
            <a:r>
              <a:rPr lang="en-US" sz="1400" dirty="0" smtClean="0"/>
              <a:t> says the SMART Board interactive whiteboard beats conventional mouse, laser pointers and semantic </a:t>
            </a:r>
            <a:r>
              <a:rPr lang="en-US" sz="1400" dirty="0" err="1" smtClean="0"/>
              <a:t>snarfing</a:t>
            </a:r>
            <a:r>
              <a:rPr lang="en-US" sz="1400" dirty="0" smtClean="0"/>
              <a:t>, where the image is copied to a handheld device and the user interacts with the device's touch screen using a stylus.</a:t>
            </a:r>
          </a:p>
          <a:p>
            <a:r>
              <a:rPr lang="en-US" sz="1400" b="1" dirty="0" smtClean="0"/>
              <a:t>2002  SMART and </a:t>
            </a:r>
            <a:r>
              <a:rPr lang="en-US" sz="1400" b="1" dirty="0" err="1" smtClean="0"/>
              <a:t>SMARTer</a:t>
            </a:r>
            <a:r>
              <a:rPr lang="en-US" sz="1400" b="1" dirty="0" smtClean="0"/>
              <a:t> Kids Foundation begin support of Intel Teach to the Future Program</a:t>
            </a:r>
            <a:r>
              <a:rPr lang="en-US" sz="1400" dirty="0" smtClean="0"/>
              <a:t> More than US$300,000 in classroom technology is donated annually to enhance learning environments.</a:t>
            </a:r>
          </a:p>
          <a:p>
            <a:r>
              <a:rPr lang="en-US" sz="1400" b="1" dirty="0" smtClean="0"/>
              <a:t>2003  SMART Board interactive whiteboard wins Comenius Medal </a:t>
            </a:r>
            <a:r>
              <a:rPr lang="en-US" sz="1400" dirty="0" smtClean="0"/>
              <a:t> The award presentation marks the first time a hardware product wins the Comenius Medal.</a:t>
            </a:r>
          </a:p>
          <a:p>
            <a:r>
              <a:rPr lang="en-US" sz="1400" b="1" dirty="0" smtClean="0"/>
              <a:t>2003  SMART invents breakthrough touch technology</a:t>
            </a:r>
            <a:r>
              <a:rPr lang="en-US" sz="1400" dirty="0" smtClean="0"/>
              <a:t> SMART introduces </a:t>
            </a:r>
            <a:r>
              <a:rPr lang="en-US" sz="1400" dirty="0" err="1" smtClean="0"/>
              <a:t>DViT</a:t>
            </a:r>
            <a:r>
              <a:rPr lang="en-US" sz="1400" dirty="0" smtClean="0"/>
              <a:t> (Digital Vision Touch) technology, a breakthrough technology that enhances the functionality </a:t>
            </a:r>
          </a:p>
          <a:p>
            <a:endParaRPr lang="en-US" sz="1400" dirty="0"/>
          </a:p>
        </p:txBody>
      </p:sp>
      <p:sp>
        <p:nvSpPr>
          <p:cNvPr id="6" name="Content Placeholder 5"/>
          <p:cNvSpPr>
            <a:spLocks noGrp="1"/>
          </p:cNvSpPr>
          <p:nvPr>
            <p:ph sz="half" idx="2"/>
          </p:nvPr>
        </p:nvSpPr>
        <p:spPr>
          <a:xfrm>
            <a:off x="4648200" y="1447800"/>
            <a:ext cx="4038600" cy="4525963"/>
          </a:xfrm>
        </p:spPr>
        <p:txBody>
          <a:bodyPr>
            <a:noAutofit/>
          </a:bodyPr>
          <a:lstStyle/>
          <a:p>
            <a:r>
              <a:rPr lang="en-US" sz="1400" b="1" dirty="0" smtClean="0"/>
              <a:t>2004  SMART awarded </a:t>
            </a:r>
            <a:r>
              <a:rPr lang="en-US" sz="1400" b="1" dirty="0" err="1" smtClean="0"/>
              <a:t>Worlddidac</a:t>
            </a:r>
            <a:r>
              <a:rPr lang="en-US" sz="1400" b="1" dirty="0" smtClean="0"/>
              <a:t> Quality Charter</a:t>
            </a:r>
            <a:r>
              <a:rPr lang="en-US" sz="1400" dirty="0" smtClean="0"/>
              <a:t> SMART is the only interactive whiteboard manufacturer certified under charter. Judging criteria include pedagogic value, innovation, ease of use, design, quality, safety, </a:t>
            </a:r>
            <a:r>
              <a:rPr lang="en-US" sz="1400" dirty="0" err="1" smtClean="0"/>
              <a:t>multifunctionality</a:t>
            </a:r>
            <a:r>
              <a:rPr lang="en-US" sz="1400" dirty="0" smtClean="0"/>
              <a:t>, adaptability, degree of interactivity, eco-friendliness, aesthetics and performance/cost ratio.</a:t>
            </a:r>
          </a:p>
          <a:p>
            <a:r>
              <a:rPr lang="en-US" sz="1400" b="1" dirty="0" smtClean="0"/>
              <a:t>2004  SMART Sponsors 21st Century Schools of Distinction Awards</a:t>
            </a:r>
            <a:r>
              <a:rPr lang="en-US" sz="1400" dirty="0" smtClean="0"/>
              <a:t> More than US$300,000 in SMART products awarded to 20 outstanding US schools.</a:t>
            </a:r>
          </a:p>
          <a:p>
            <a:r>
              <a:rPr lang="en-US" sz="1400" b="1" dirty="0" smtClean="0"/>
              <a:t>2004  SMART Board </a:t>
            </a:r>
            <a:r>
              <a:rPr lang="en-US" sz="1400" b="1" i="1" dirty="0" smtClean="0"/>
              <a:t>for Flat-Panel Displays</a:t>
            </a:r>
            <a:r>
              <a:rPr lang="en-US" sz="1400" b="1" dirty="0" smtClean="0"/>
              <a:t> plays integral role in Mars mission</a:t>
            </a:r>
            <a:r>
              <a:rPr lang="en-US" sz="1400" dirty="0" smtClean="0"/>
              <a:t> The product has been incorporated with NASA's plasma displays to create a network of </a:t>
            </a:r>
            <a:r>
              <a:rPr lang="en-US" sz="1400" dirty="0" err="1" smtClean="0"/>
              <a:t>MERBoards</a:t>
            </a:r>
            <a:r>
              <a:rPr lang="en-US" sz="1400" dirty="0" smtClean="0"/>
              <a:t>, or a large, touch-enabled, plasma display system with custom </a:t>
            </a:r>
            <a:r>
              <a:rPr lang="en-US" sz="1400" dirty="0" err="1" smtClean="0"/>
              <a:t>MERBoard</a:t>
            </a:r>
            <a:r>
              <a:rPr lang="en-US" sz="1400" dirty="0" smtClean="0"/>
              <a:t> software.</a:t>
            </a:r>
          </a:p>
          <a:p>
            <a:r>
              <a:rPr lang="en-US" sz="1400" b="1" dirty="0" smtClean="0"/>
              <a:t>2004  America's 25 largest school districts use SMART Board interactive whiteboards</a:t>
            </a:r>
            <a:r>
              <a:rPr lang="en-US" sz="1400" dirty="0" smtClean="0"/>
              <a:t> SMART products are installed in schools in every U.S. state, in each of the 25 largest school districts and in the majority of the top 500 school districts.</a:t>
            </a:r>
          </a:p>
          <a:p>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2077</TotalTime>
  <Words>1644</Words>
  <Application>Microsoft Office PowerPoint</Application>
  <PresentationFormat>On-screen Show (4:3)</PresentationFormat>
  <Paragraphs>120</Paragraphs>
  <Slides>26</Slides>
  <Notes>12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Smartboards</vt:lpstr>
      <vt:lpstr>What is a Smartboard?</vt:lpstr>
      <vt:lpstr>Need: What problem or need existed that gave rise to your innovation?</vt:lpstr>
      <vt:lpstr>Research: What research organization or people developed a solution to this problem or need?  What were their findings?  Who were the “lead thinkers” for this innovation, and how did they convince a manufacturer to produce it?</vt:lpstr>
      <vt:lpstr>Development:   What problems did your innovation encounter in the development process:  Who was the intended audience for your innovation?</vt:lpstr>
      <vt:lpstr>Commercialization:   Describe the production, manufacturing, packaging, marketing, and distribution of your innovation. </vt:lpstr>
      <vt:lpstr>Commercialization:   Describe the production, manufacturing, packaging, marketing, and distribution of your innovation. </vt:lpstr>
      <vt:lpstr>20+ Years of Innovation</vt:lpstr>
      <vt:lpstr>20+ Years of Innovation</vt:lpstr>
      <vt:lpstr>20+ Years of Innovation</vt:lpstr>
      <vt:lpstr>20+ Years of Innovation</vt:lpstr>
      <vt:lpstr>Slide 12</vt:lpstr>
      <vt:lpstr>Innovators and Early Adopters</vt:lpstr>
      <vt:lpstr>Strategies used to Persuade Early Adopters</vt:lpstr>
      <vt:lpstr>Laggards in Adopting Smartboards</vt:lpstr>
      <vt:lpstr>Strategies used to Help Move the Laggards toward Adoption</vt:lpstr>
      <vt:lpstr>What attributes would be best for helping Smartboards meet critical mass in the education arena?</vt:lpstr>
      <vt:lpstr>Decentralized Approach</vt:lpstr>
      <vt:lpstr>Key Change Agents in Baker Middle School</vt:lpstr>
      <vt:lpstr>Slide 20</vt:lpstr>
      <vt:lpstr>Slide 21</vt:lpstr>
      <vt:lpstr>Slide 22</vt:lpstr>
      <vt:lpstr>Slide 23</vt:lpstr>
      <vt:lpstr>Conclusion</vt:lpstr>
      <vt:lpstr>Conclusion</vt:lpstr>
      <vt:lpstr>References</vt:lpstr>
    </vt:vector>
  </TitlesOfParts>
  <Company>MCSD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Smartboards</dc:title>
  <dc:creator>Lenovo User</dc:creator>
  <cp:lastModifiedBy>Lenovo User</cp:lastModifiedBy>
  <cp:revision>39</cp:revision>
  <dcterms:created xsi:type="dcterms:W3CDTF">2010-01-14T13:53:33Z</dcterms:created>
  <dcterms:modified xsi:type="dcterms:W3CDTF">2010-02-04T23:20:19Z</dcterms:modified>
</cp:coreProperties>
</file>